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oboto"/>
      <p:regular r:id="rId27"/>
      <p:bold r:id="rId28"/>
      <p:italic r:id="rId29"/>
      <p:boldItalic r:id="rId30"/>
    </p:embeddedFont>
    <p:embeddedFont>
      <p:font typeface="Nunito"/>
      <p:regular r:id="rId31"/>
      <p:bold r:id="rId32"/>
      <p:italic r:id="rId33"/>
      <p:boldItalic r:id="rId34"/>
    </p:embeddedFont>
    <p:embeddedFont>
      <p:font typeface="Maven Pro"/>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regular.fntdata"/><Relationship Id="rId30" Type="http://schemas.openxmlformats.org/officeDocument/2006/relationships/font" Target="fonts/Roboto-boldItalic.fntdata"/><Relationship Id="rId11" Type="http://schemas.openxmlformats.org/officeDocument/2006/relationships/slide" Target="slides/slide6.xml"/><Relationship Id="rId33" Type="http://schemas.openxmlformats.org/officeDocument/2006/relationships/font" Target="fonts/Nunito-italic.fntdata"/><Relationship Id="rId10" Type="http://schemas.openxmlformats.org/officeDocument/2006/relationships/slide" Target="slides/slide5.xml"/><Relationship Id="rId32" Type="http://schemas.openxmlformats.org/officeDocument/2006/relationships/font" Target="fonts/Nunito-bold.fntdata"/><Relationship Id="rId13" Type="http://schemas.openxmlformats.org/officeDocument/2006/relationships/slide" Target="slides/slide8.xml"/><Relationship Id="rId35" Type="http://schemas.openxmlformats.org/officeDocument/2006/relationships/font" Target="fonts/MavenPro-regular.fntdata"/><Relationship Id="rId12" Type="http://schemas.openxmlformats.org/officeDocument/2006/relationships/slide" Target="slides/slide7.xml"/><Relationship Id="rId34" Type="http://schemas.openxmlformats.org/officeDocument/2006/relationships/font" Target="fonts/Nunito-boldItalic.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MavenPro-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6f9c15cbfd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6f9c15cbfd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6f9c15cbf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26f9c15cbf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6f9c15cbfd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6f9c15cbfd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6f9c15cbfd_8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6f9c15cbfd_8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6f9c15cbfd_8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6f9c15cbfd_8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6f9c15cbfd_8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6f9c15cbfd_8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6f9c15cbfd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6f9c15cbfd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6f9c15cbfd_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6f9c15cbfd_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6f9c15cbfd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6f9c15cbfd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6f9c15cbfd_3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26f9c15cbfd_3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6f96819d04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6f96819d04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6f96819d0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26f96819d0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6f96819d04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6f96819d04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6f96819d04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6f96819d04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6f9c15cbfd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6f9c15cbfd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6f96819d04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6f96819d04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6f9c15cbf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6f9c15cbf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6f9c15cbfd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6f9c15cbfd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6f9c15cbfd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6f9c15cbfd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6f9c15cbfd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6f9c15cbfd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1004625" y="789250"/>
            <a:ext cx="7045500" cy="2052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3200"/>
              <a:t>Parallel Approaches to the Travelling Salesman Problem</a:t>
            </a:r>
            <a:endParaRPr sz="3200"/>
          </a:p>
        </p:txBody>
      </p:sp>
      <p:sp>
        <p:nvSpPr>
          <p:cNvPr id="278" name="Google Shape;278;p13"/>
          <p:cNvSpPr txBox="1"/>
          <p:nvPr>
            <p:ph idx="1" type="subTitle"/>
          </p:nvPr>
        </p:nvSpPr>
        <p:spPr>
          <a:xfrm>
            <a:off x="311700" y="3450275"/>
            <a:ext cx="8520600" cy="792600"/>
          </a:xfrm>
          <a:prstGeom prst="rect">
            <a:avLst/>
          </a:prstGeom>
        </p:spPr>
        <p:txBody>
          <a:bodyPr anchorCtr="0" anchor="t" bIns="91425" lIns="91425" spcFirstLastPara="1" rIns="91425" wrap="square" tIns="91425">
            <a:normAutofit lnSpcReduction="20000"/>
          </a:bodyPr>
          <a:lstStyle/>
          <a:p>
            <a:pPr indent="457200" lvl="0" marL="4114800" rtl="0" algn="l">
              <a:spcBef>
                <a:spcPts val="0"/>
              </a:spcBef>
              <a:spcAft>
                <a:spcPts val="0"/>
              </a:spcAft>
              <a:buNone/>
            </a:pPr>
            <a:r>
              <a:rPr lang="en"/>
              <a:t>Ayushi Yadav</a:t>
            </a:r>
            <a:endParaRPr/>
          </a:p>
          <a:p>
            <a:pPr indent="457200" lvl="0" marL="4114800" rtl="0" algn="l">
              <a:spcBef>
                <a:spcPts val="0"/>
              </a:spcBef>
              <a:spcAft>
                <a:spcPts val="0"/>
              </a:spcAft>
              <a:buNone/>
            </a:pPr>
            <a:r>
              <a:rPr lang="en"/>
              <a:t>Daniyal Parveez</a:t>
            </a:r>
            <a:br>
              <a:rPr lang="en"/>
            </a:br>
            <a:r>
              <a:rPr lang="en"/>
              <a:t>	Koustav Mallick</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22"/>
          <p:cNvSpPr txBox="1"/>
          <p:nvPr>
            <p:ph type="title"/>
          </p:nvPr>
        </p:nvSpPr>
        <p:spPr>
          <a:xfrm>
            <a:off x="1303800" y="562850"/>
            <a:ext cx="6494100" cy="69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Brute-Force Approach - Metrics</a:t>
            </a:r>
            <a:endParaRPr/>
          </a:p>
        </p:txBody>
      </p:sp>
      <p:sp>
        <p:nvSpPr>
          <p:cNvPr id="338" name="Google Shape;338;p22"/>
          <p:cNvSpPr txBox="1"/>
          <p:nvPr/>
        </p:nvSpPr>
        <p:spPr>
          <a:xfrm>
            <a:off x="3984500" y="2654475"/>
            <a:ext cx="1257900" cy="28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2"/>
                </a:solidFill>
                <a:latin typeface="Nunito"/>
                <a:ea typeface="Nunito"/>
                <a:cs typeface="Nunito"/>
                <a:sym typeface="Nunito"/>
              </a:rPr>
              <a:t>Table: Speedup Comparison</a:t>
            </a:r>
            <a:endParaRPr sz="800">
              <a:solidFill>
                <a:schemeClr val="dk2"/>
              </a:solidFill>
              <a:latin typeface="Nunito"/>
              <a:ea typeface="Nunito"/>
              <a:cs typeface="Nunito"/>
              <a:sym typeface="Nunito"/>
            </a:endParaRPr>
          </a:p>
        </p:txBody>
      </p:sp>
      <p:pic>
        <p:nvPicPr>
          <p:cNvPr id="339" name="Google Shape;339;p22"/>
          <p:cNvPicPr preferRelativeResize="0"/>
          <p:nvPr/>
        </p:nvPicPr>
        <p:blipFill>
          <a:blip r:embed="rId3">
            <a:alphaModFix/>
          </a:blip>
          <a:stretch>
            <a:fillRect/>
          </a:stretch>
        </p:blipFill>
        <p:spPr>
          <a:xfrm>
            <a:off x="3004500" y="1411550"/>
            <a:ext cx="3134991" cy="1210700"/>
          </a:xfrm>
          <a:prstGeom prst="rect">
            <a:avLst/>
          </a:prstGeom>
          <a:noFill/>
          <a:ln>
            <a:noFill/>
          </a:ln>
        </p:spPr>
      </p:pic>
      <p:pic>
        <p:nvPicPr>
          <p:cNvPr id="340" name="Google Shape;340;p22"/>
          <p:cNvPicPr preferRelativeResize="0"/>
          <p:nvPr/>
        </p:nvPicPr>
        <p:blipFill>
          <a:blip r:embed="rId4">
            <a:alphaModFix/>
          </a:blip>
          <a:stretch>
            <a:fillRect/>
          </a:stretch>
        </p:blipFill>
        <p:spPr>
          <a:xfrm>
            <a:off x="2694163" y="3247400"/>
            <a:ext cx="3838575" cy="1457325"/>
          </a:xfrm>
          <a:prstGeom prst="rect">
            <a:avLst/>
          </a:prstGeom>
          <a:noFill/>
          <a:ln>
            <a:noFill/>
          </a:ln>
        </p:spPr>
      </p:pic>
      <p:sp>
        <p:nvSpPr>
          <p:cNvPr id="341" name="Google Shape;341;p22"/>
          <p:cNvSpPr txBox="1"/>
          <p:nvPr/>
        </p:nvSpPr>
        <p:spPr>
          <a:xfrm>
            <a:off x="3984500" y="4704725"/>
            <a:ext cx="1257900" cy="28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2"/>
                </a:solidFill>
                <a:latin typeface="Nunito"/>
                <a:ea typeface="Nunito"/>
                <a:cs typeface="Nunito"/>
                <a:sym typeface="Nunito"/>
              </a:rPr>
              <a:t>Table: Efficiency Comparison</a:t>
            </a:r>
            <a:endParaRPr sz="800">
              <a:solidFill>
                <a:schemeClr val="dk2"/>
              </a:solidFill>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Bellman-Held-Karp (Serial)</a:t>
            </a:r>
            <a:endParaRPr/>
          </a:p>
        </p:txBody>
      </p:sp>
      <p:sp>
        <p:nvSpPr>
          <p:cNvPr id="347" name="Google Shape;347;p23"/>
          <p:cNvSpPr txBox="1"/>
          <p:nvPr>
            <p:ph idx="1" type="body"/>
          </p:nvPr>
        </p:nvSpPr>
        <p:spPr>
          <a:xfrm>
            <a:off x="1021650" y="1650725"/>
            <a:ext cx="71007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Breaks TSP down as a multistage decision problem using dynamic programming.</a:t>
            </a:r>
            <a:endParaRPr/>
          </a:p>
          <a:p>
            <a:pPr indent="-311150" lvl="0" marL="457200" rtl="0" algn="l">
              <a:spcBef>
                <a:spcPts val="0"/>
              </a:spcBef>
              <a:spcAft>
                <a:spcPts val="0"/>
              </a:spcAft>
              <a:buSzPts val="1300"/>
              <a:buChar char="●"/>
            </a:pPr>
            <a:r>
              <a:rPr lang="en"/>
              <a:t>Time complexity is </a:t>
            </a:r>
            <a:r>
              <a:rPr i="1" lang="en" sz="1450">
                <a:solidFill>
                  <a:srgbClr val="0D0D0D"/>
                </a:solidFill>
                <a:highlight>
                  <a:srgbClr val="FFFFFF"/>
                </a:highlight>
                <a:latin typeface="Times New Roman"/>
                <a:ea typeface="Times New Roman"/>
                <a:cs typeface="Times New Roman"/>
                <a:sym typeface="Times New Roman"/>
              </a:rPr>
              <a:t>O</a:t>
            </a:r>
            <a:r>
              <a:rPr lang="en" sz="1450">
                <a:solidFill>
                  <a:srgbClr val="0D0D0D"/>
                </a:solidFill>
                <a:highlight>
                  <a:srgbClr val="FFFFFF"/>
                </a:highlight>
                <a:latin typeface="Times New Roman"/>
                <a:ea typeface="Times New Roman"/>
                <a:cs typeface="Times New Roman"/>
                <a:sym typeface="Times New Roman"/>
              </a:rPr>
              <a:t>(</a:t>
            </a:r>
            <a:r>
              <a:rPr i="1" lang="en" sz="1450">
                <a:solidFill>
                  <a:srgbClr val="0D0D0D"/>
                </a:solidFill>
                <a:highlight>
                  <a:srgbClr val="FFFFFF"/>
                </a:highlight>
                <a:latin typeface="Times New Roman"/>
                <a:ea typeface="Times New Roman"/>
                <a:cs typeface="Times New Roman"/>
                <a:sym typeface="Times New Roman"/>
              </a:rPr>
              <a:t>n^2 . 2^n) </a:t>
            </a:r>
            <a:r>
              <a:rPr lang="en"/>
              <a:t>due to the nested loops over cities and subsets of cities.</a:t>
            </a:r>
            <a:endParaRPr/>
          </a:p>
          <a:p>
            <a:pPr indent="0" lvl="0" marL="457200" rtl="0" algn="l">
              <a:spcBef>
                <a:spcPts val="0"/>
              </a:spcBef>
              <a:spcAft>
                <a:spcPts val="0"/>
              </a:spcAft>
              <a:buNone/>
            </a:pPr>
            <a:r>
              <a:t/>
            </a:r>
            <a:endParaRPr/>
          </a:p>
          <a:p>
            <a:pPr indent="0" lvl="0" marL="457200" rtl="0" algn="l">
              <a:spcBef>
                <a:spcPts val="0"/>
              </a:spcBef>
              <a:spcAft>
                <a:spcPts val="1200"/>
              </a:spcAft>
              <a:buNone/>
            </a:pPr>
            <a:r>
              <a:t/>
            </a:r>
            <a:endParaRPr/>
          </a:p>
        </p:txBody>
      </p:sp>
      <p:pic>
        <p:nvPicPr>
          <p:cNvPr id="348" name="Google Shape;348;p23"/>
          <p:cNvPicPr preferRelativeResize="0"/>
          <p:nvPr/>
        </p:nvPicPr>
        <p:blipFill>
          <a:blip r:embed="rId3">
            <a:alphaModFix/>
          </a:blip>
          <a:stretch>
            <a:fillRect/>
          </a:stretch>
        </p:blipFill>
        <p:spPr>
          <a:xfrm>
            <a:off x="2433649" y="2757475"/>
            <a:ext cx="4276700" cy="1773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4"/>
          <p:cNvSpPr txBox="1"/>
          <p:nvPr>
            <p:ph type="title"/>
          </p:nvPr>
        </p:nvSpPr>
        <p:spPr>
          <a:xfrm>
            <a:off x="1056750" y="36640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Bellman-Held-Karp (Parallel)</a:t>
            </a:r>
            <a:endParaRPr/>
          </a:p>
        </p:txBody>
      </p:sp>
      <p:pic>
        <p:nvPicPr>
          <p:cNvPr id="354" name="Google Shape;354;p24"/>
          <p:cNvPicPr preferRelativeResize="0"/>
          <p:nvPr/>
        </p:nvPicPr>
        <p:blipFill>
          <a:blip r:embed="rId3">
            <a:alphaModFix/>
          </a:blip>
          <a:stretch>
            <a:fillRect/>
          </a:stretch>
        </p:blipFill>
        <p:spPr>
          <a:xfrm>
            <a:off x="1823250" y="1000125"/>
            <a:ext cx="5497499" cy="38839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25"/>
          <p:cNvSpPr txBox="1"/>
          <p:nvPr/>
        </p:nvSpPr>
        <p:spPr>
          <a:xfrm>
            <a:off x="1204825" y="720525"/>
            <a:ext cx="7643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solidFill>
                  <a:schemeClr val="dk2"/>
                </a:solidFill>
                <a:latin typeface="Maven Pro"/>
                <a:ea typeface="Maven Pro"/>
                <a:cs typeface="Maven Pro"/>
                <a:sym typeface="Maven Pro"/>
              </a:rPr>
              <a:t>Bellman-Held-Karp (Parallel)</a:t>
            </a:r>
            <a:endParaRPr b="1" sz="2800">
              <a:solidFill>
                <a:schemeClr val="dk2"/>
              </a:solidFill>
              <a:latin typeface="Maven Pro"/>
              <a:ea typeface="Maven Pro"/>
              <a:cs typeface="Maven Pro"/>
              <a:sym typeface="Maven Pro"/>
            </a:endParaRPr>
          </a:p>
        </p:txBody>
      </p:sp>
      <p:sp>
        <p:nvSpPr>
          <p:cNvPr id="360" name="Google Shape;360;p25"/>
          <p:cNvSpPr txBox="1"/>
          <p:nvPr>
            <p:ph idx="4294967295" type="body"/>
          </p:nvPr>
        </p:nvSpPr>
        <p:spPr>
          <a:xfrm>
            <a:off x="1021650" y="1789825"/>
            <a:ext cx="71007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TSP parallel is achieved using Python’s Numba package, by utilising the JIT Compiler.</a:t>
            </a:r>
            <a:endParaRPr/>
          </a:p>
          <a:p>
            <a:pPr indent="-311150" lvl="0" marL="457200" rtl="0" algn="l">
              <a:spcBef>
                <a:spcPts val="0"/>
              </a:spcBef>
              <a:spcAft>
                <a:spcPts val="0"/>
              </a:spcAft>
              <a:buSzPts val="1300"/>
              <a:buChar char="●"/>
            </a:pPr>
            <a:r>
              <a:rPr lang="en"/>
              <a:t>Held-Karp algorithm worked fine until 20 cities.</a:t>
            </a:r>
            <a:endParaRPr/>
          </a:p>
          <a:p>
            <a:pPr indent="-311150" lvl="0" marL="457200" rtl="0" algn="l">
              <a:spcBef>
                <a:spcPts val="0"/>
              </a:spcBef>
              <a:spcAft>
                <a:spcPts val="0"/>
              </a:spcAft>
              <a:buSzPts val="1300"/>
              <a:buChar char="●"/>
            </a:pPr>
            <a:r>
              <a:rPr lang="en"/>
              <a:t>Due to memoization of previously visited cities, major part of the implementation doesn’t take advantage of parallelization.</a:t>
            </a:r>
            <a:endParaRPr/>
          </a:p>
          <a:p>
            <a:pPr indent="-311150" lvl="0" marL="457200" rtl="0" algn="l">
              <a:spcBef>
                <a:spcPts val="0"/>
              </a:spcBef>
              <a:spcAft>
                <a:spcPts val="0"/>
              </a:spcAft>
              <a:buSzPts val="1300"/>
              <a:buChar char="●"/>
            </a:pPr>
            <a:r>
              <a:rPr lang="en"/>
              <a:t>Scalability is a challenge in this case.</a:t>
            </a:r>
            <a:endParaRPr/>
          </a:p>
          <a:p>
            <a:pPr indent="0" lvl="0" marL="457200" rtl="0" algn="l">
              <a:spcBef>
                <a:spcPts val="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26"/>
          <p:cNvSpPr txBox="1"/>
          <p:nvPr>
            <p:ph type="title"/>
          </p:nvPr>
        </p:nvSpPr>
        <p:spPr>
          <a:xfrm>
            <a:off x="1056750" y="196750"/>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Bellman Held Karp - Execution Results</a:t>
            </a:r>
            <a:endParaRPr/>
          </a:p>
          <a:p>
            <a:pPr indent="0" lvl="0" marL="0" rtl="0" algn="l">
              <a:spcBef>
                <a:spcPts val="0"/>
              </a:spcBef>
              <a:spcAft>
                <a:spcPts val="0"/>
              </a:spcAft>
              <a:buNone/>
            </a:pPr>
            <a:r>
              <a:t/>
            </a:r>
            <a:endParaRPr/>
          </a:p>
        </p:txBody>
      </p:sp>
      <p:pic>
        <p:nvPicPr>
          <p:cNvPr id="366" name="Google Shape;366;p26"/>
          <p:cNvPicPr preferRelativeResize="0"/>
          <p:nvPr/>
        </p:nvPicPr>
        <p:blipFill>
          <a:blip r:embed="rId3">
            <a:alphaModFix/>
          </a:blip>
          <a:stretch>
            <a:fillRect/>
          </a:stretch>
        </p:blipFill>
        <p:spPr>
          <a:xfrm>
            <a:off x="2152350" y="919825"/>
            <a:ext cx="4839300" cy="1903700"/>
          </a:xfrm>
          <a:prstGeom prst="rect">
            <a:avLst/>
          </a:prstGeom>
          <a:noFill/>
          <a:ln>
            <a:noFill/>
          </a:ln>
        </p:spPr>
      </p:pic>
      <p:pic>
        <p:nvPicPr>
          <p:cNvPr id="367" name="Google Shape;367;p26"/>
          <p:cNvPicPr preferRelativeResize="0"/>
          <p:nvPr/>
        </p:nvPicPr>
        <p:blipFill>
          <a:blip r:embed="rId4">
            <a:alphaModFix/>
          </a:blip>
          <a:stretch>
            <a:fillRect/>
          </a:stretch>
        </p:blipFill>
        <p:spPr>
          <a:xfrm>
            <a:off x="1865913" y="2904475"/>
            <a:ext cx="5412180" cy="1903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27"/>
          <p:cNvSpPr txBox="1"/>
          <p:nvPr>
            <p:ph type="title"/>
          </p:nvPr>
        </p:nvSpPr>
        <p:spPr>
          <a:xfrm>
            <a:off x="1786000" y="277100"/>
            <a:ext cx="5482800" cy="65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Bellman Held Karp - Metrics</a:t>
            </a:r>
            <a:endParaRPr/>
          </a:p>
        </p:txBody>
      </p:sp>
      <p:pic>
        <p:nvPicPr>
          <p:cNvPr id="373" name="Google Shape;373;p27"/>
          <p:cNvPicPr preferRelativeResize="0"/>
          <p:nvPr/>
        </p:nvPicPr>
        <p:blipFill rotWithShape="1">
          <a:blip r:embed="rId3">
            <a:alphaModFix/>
          </a:blip>
          <a:srcRect b="8080" l="0" r="0" t="-8080"/>
          <a:stretch/>
        </p:blipFill>
        <p:spPr>
          <a:xfrm>
            <a:off x="2356787" y="884025"/>
            <a:ext cx="4341226" cy="1878575"/>
          </a:xfrm>
          <a:prstGeom prst="rect">
            <a:avLst/>
          </a:prstGeom>
          <a:noFill/>
          <a:ln>
            <a:noFill/>
          </a:ln>
        </p:spPr>
      </p:pic>
      <p:pic>
        <p:nvPicPr>
          <p:cNvPr id="374" name="Google Shape;374;p27"/>
          <p:cNvPicPr preferRelativeResize="0"/>
          <p:nvPr/>
        </p:nvPicPr>
        <p:blipFill rotWithShape="1">
          <a:blip r:embed="rId4">
            <a:alphaModFix/>
          </a:blip>
          <a:srcRect b="-8529" l="0" r="0" t="8530"/>
          <a:stretch/>
        </p:blipFill>
        <p:spPr>
          <a:xfrm>
            <a:off x="2052663" y="3157300"/>
            <a:ext cx="5038672" cy="1780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2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Genetic Algorithm (Serial)</a:t>
            </a:r>
            <a:endParaRPr/>
          </a:p>
        </p:txBody>
      </p:sp>
      <p:sp>
        <p:nvSpPr>
          <p:cNvPr id="380" name="Google Shape;380;p28"/>
          <p:cNvSpPr txBox="1"/>
          <p:nvPr>
            <p:ph idx="1" type="body"/>
          </p:nvPr>
        </p:nvSpPr>
        <p:spPr>
          <a:xfrm>
            <a:off x="1303800" y="1990050"/>
            <a:ext cx="68946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Heuristic based Approach to generate </a:t>
            </a:r>
            <a:r>
              <a:rPr lang="en"/>
              <a:t>approximate</a:t>
            </a:r>
            <a:r>
              <a:rPr lang="en"/>
              <a:t> result for NP Hard Problem.</a:t>
            </a:r>
            <a:endParaRPr/>
          </a:p>
          <a:p>
            <a:pPr indent="-311150" lvl="0" marL="457200" rtl="0" algn="l">
              <a:spcBef>
                <a:spcPts val="0"/>
              </a:spcBef>
              <a:spcAft>
                <a:spcPts val="0"/>
              </a:spcAft>
              <a:buSzPts val="1300"/>
              <a:buChar char="●"/>
            </a:pPr>
            <a:r>
              <a:rPr lang="en"/>
              <a:t>This approach generates the best possible solution by </a:t>
            </a:r>
            <a:r>
              <a:rPr lang="en"/>
              <a:t>approximating</a:t>
            </a:r>
            <a:r>
              <a:rPr lang="en"/>
              <a:t> the </a:t>
            </a:r>
            <a:r>
              <a:rPr b="1" lang="en"/>
              <a:t>fitness</a:t>
            </a:r>
            <a:r>
              <a:rPr lang="en"/>
              <a:t> of evaluation features against required criteria.</a:t>
            </a:r>
            <a:endParaRPr/>
          </a:p>
          <a:p>
            <a:pPr indent="-311150" lvl="0" marL="457200" rtl="0" algn="l">
              <a:spcBef>
                <a:spcPts val="0"/>
              </a:spcBef>
              <a:spcAft>
                <a:spcPts val="0"/>
              </a:spcAft>
              <a:buSzPts val="1300"/>
              <a:buChar char="●"/>
            </a:pPr>
            <a:r>
              <a:rPr lang="en"/>
              <a:t>For TSP, we went for selecting the inverse of distance as the benchmark feature for fitness, and repeated the same for multiple generations. Then gathered the highest fitness (lowest distance) result.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Genetic Algorithm (Parallel)</a:t>
            </a:r>
            <a:endParaRPr/>
          </a:p>
        </p:txBody>
      </p:sp>
      <p:sp>
        <p:nvSpPr>
          <p:cNvPr id="386" name="Google Shape;386;p29"/>
          <p:cNvSpPr txBox="1"/>
          <p:nvPr>
            <p:ph idx="1" type="body"/>
          </p:nvPr>
        </p:nvSpPr>
        <p:spPr>
          <a:xfrm>
            <a:off x="1303800" y="1990050"/>
            <a:ext cx="64470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evaluation of fitness in every iteration is parallelised here, using CUDA.</a:t>
            </a:r>
            <a:endParaRPr/>
          </a:p>
          <a:p>
            <a:pPr indent="-311150" lvl="0" marL="457200" rtl="0" algn="l">
              <a:spcBef>
                <a:spcPts val="0"/>
              </a:spcBef>
              <a:spcAft>
                <a:spcPts val="0"/>
              </a:spcAft>
              <a:buSzPts val="1300"/>
              <a:buChar char="●"/>
            </a:pPr>
            <a:r>
              <a:rPr lang="en"/>
              <a:t>Each thread calculates computes the fitness for one tour independently of others, allowing concurrent execution for different tours in population.</a:t>
            </a:r>
            <a:endParaRPr/>
          </a:p>
          <a:p>
            <a:pPr indent="-311150" lvl="0" marL="457200" rtl="0" algn="l">
              <a:spcBef>
                <a:spcPts val="0"/>
              </a:spcBef>
              <a:spcAft>
                <a:spcPts val="0"/>
              </a:spcAft>
              <a:buSzPts val="1300"/>
              <a:buChar char="●"/>
            </a:pPr>
            <a:r>
              <a:rPr lang="en"/>
              <a:t>We have taken total number of blocks as the total number of population (permutation of all possible city nodes) divided by threads, allowing us achieve </a:t>
            </a:r>
            <a:r>
              <a:rPr b="1" lang="en"/>
              <a:t>data segmentation</a:t>
            </a:r>
            <a:r>
              <a:rPr lang="en"/>
              <a:t>.</a:t>
            </a:r>
            <a:endParaRPr/>
          </a:p>
          <a:p>
            <a:pPr indent="-311150" lvl="0" marL="457200" rtl="0" algn="l">
              <a:spcBef>
                <a:spcPts val="0"/>
              </a:spcBef>
              <a:spcAft>
                <a:spcPts val="0"/>
              </a:spcAft>
              <a:buSzPts val="1300"/>
              <a:buChar char="●"/>
            </a:pPr>
            <a:r>
              <a:rPr lang="en"/>
              <a:t>Due to nature of this algorithm, we could evaluate with higher number of cities for this </a:t>
            </a:r>
            <a:r>
              <a:rPr lang="en"/>
              <a:t>algorithm</a:t>
            </a:r>
            <a:r>
              <a:rPr lang="en"/>
              <a:t>, compared to the others.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0"/>
          <p:cNvSpPr txBox="1"/>
          <p:nvPr>
            <p:ph type="title"/>
          </p:nvPr>
        </p:nvSpPr>
        <p:spPr>
          <a:xfrm>
            <a:off x="1303800" y="562850"/>
            <a:ext cx="6750600" cy="69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Genetic Algorithm</a:t>
            </a:r>
            <a:r>
              <a:rPr lang="en"/>
              <a:t>- Execution Results</a:t>
            </a:r>
            <a:endParaRPr/>
          </a:p>
        </p:txBody>
      </p:sp>
      <p:sp>
        <p:nvSpPr>
          <p:cNvPr id="392" name="Google Shape;392;p30"/>
          <p:cNvSpPr txBox="1"/>
          <p:nvPr/>
        </p:nvSpPr>
        <p:spPr>
          <a:xfrm>
            <a:off x="3984488" y="2774650"/>
            <a:ext cx="1257900" cy="2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2"/>
                </a:solidFill>
                <a:latin typeface="Nunito"/>
                <a:ea typeface="Nunito"/>
                <a:cs typeface="Nunito"/>
                <a:sym typeface="Nunito"/>
              </a:rPr>
              <a:t>Table: Serial Execution</a:t>
            </a:r>
            <a:endParaRPr sz="800">
              <a:solidFill>
                <a:schemeClr val="dk2"/>
              </a:solidFill>
              <a:latin typeface="Nunito"/>
              <a:ea typeface="Nunito"/>
              <a:cs typeface="Nunito"/>
              <a:sym typeface="Nunito"/>
            </a:endParaRPr>
          </a:p>
        </p:txBody>
      </p:sp>
      <p:sp>
        <p:nvSpPr>
          <p:cNvPr id="393" name="Google Shape;393;p30"/>
          <p:cNvSpPr txBox="1"/>
          <p:nvPr/>
        </p:nvSpPr>
        <p:spPr>
          <a:xfrm>
            <a:off x="3880400" y="4737125"/>
            <a:ext cx="1466100" cy="28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2"/>
                </a:solidFill>
                <a:latin typeface="Nunito"/>
                <a:ea typeface="Nunito"/>
                <a:cs typeface="Nunito"/>
                <a:sym typeface="Nunito"/>
              </a:rPr>
              <a:t>Table: Parallel Execution</a:t>
            </a:r>
            <a:endParaRPr sz="800">
              <a:solidFill>
                <a:schemeClr val="dk2"/>
              </a:solidFill>
              <a:latin typeface="Nunito"/>
              <a:ea typeface="Nunito"/>
              <a:cs typeface="Nunito"/>
              <a:sym typeface="Nunito"/>
            </a:endParaRPr>
          </a:p>
        </p:txBody>
      </p:sp>
      <p:pic>
        <p:nvPicPr>
          <p:cNvPr id="394" name="Google Shape;394;p30"/>
          <p:cNvPicPr preferRelativeResize="0"/>
          <p:nvPr/>
        </p:nvPicPr>
        <p:blipFill>
          <a:blip r:embed="rId3">
            <a:alphaModFix/>
          </a:blip>
          <a:stretch>
            <a:fillRect/>
          </a:stretch>
        </p:blipFill>
        <p:spPr>
          <a:xfrm>
            <a:off x="3324225" y="1148700"/>
            <a:ext cx="2495550" cy="1657350"/>
          </a:xfrm>
          <a:prstGeom prst="rect">
            <a:avLst/>
          </a:prstGeom>
          <a:noFill/>
          <a:ln>
            <a:noFill/>
          </a:ln>
        </p:spPr>
      </p:pic>
      <p:pic>
        <p:nvPicPr>
          <p:cNvPr id="395" name="Google Shape;395;p30"/>
          <p:cNvPicPr preferRelativeResize="0"/>
          <p:nvPr/>
        </p:nvPicPr>
        <p:blipFill>
          <a:blip r:embed="rId4">
            <a:alphaModFix/>
          </a:blip>
          <a:stretch>
            <a:fillRect/>
          </a:stretch>
        </p:blipFill>
        <p:spPr>
          <a:xfrm>
            <a:off x="1283438" y="3136300"/>
            <a:ext cx="7096125" cy="1676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1"/>
          <p:cNvSpPr txBox="1"/>
          <p:nvPr>
            <p:ph type="title"/>
          </p:nvPr>
        </p:nvSpPr>
        <p:spPr>
          <a:xfrm>
            <a:off x="1303800" y="562850"/>
            <a:ext cx="6494100" cy="69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Genetic Algorithm</a:t>
            </a:r>
            <a:r>
              <a:rPr lang="en"/>
              <a:t> - Metrics</a:t>
            </a:r>
            <a:endParaRPr/>
          </a:p>
        </p:txBody>
      </p:sp>
      <p:sp>
        <p:nvSpPr>
          <p:cNvPr id="401" name="Google Shape;401;p31"/>
          <p:cNvSpPr txBox="1"/>
          <p:nvPr/>
        </p:nvSpPr>
        <p:spPr>
          <a:xfrm>
            <a:off x="3452187" y="2716475"/>
            <a:ext cx="2082600" cy="35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2"/>
                </a:solidFill>
                <a:latin typeface="Nunito"/>
                <a:ea typeface="Nunito"/>
                <a:cs typeface="Nunito"/>
                <a:sym typeface="Nunito"/>
              </a:rPr>
              <a:t>Table: Speedup Comparison</a:t>
            </a:r>
            <a:endParaRPr sz="800">
              <a:solidFill>
                <a:schemeClr val="dk2"/>
              </a:solidFill>
              <a:latin typeface="Nunito"/>
              <a:ea typeface="Nunito"/>
              <a:cs typeface="Nunito"/>
              <a:sym typeface="Nunito"/>
            </a:endParaRPr>
          </a:p>
        </p:txBody>
      </p:sp>
      <p:sp>
        <p:nvSpPr>
          <p:cNvPr id="402" name="Google Shape;402;p31"/>
          <p:cNvSpPr txBox="1"/>
          <p:nvPr/>
        </p:nvSpPr>
        <p:spPr>
          <a:xfrm>
            <a:off x="3591900" y="4785900"/>
            <a:ext cx="1917900" cy="35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2"/>
                </a:solidFill>
                <a:latin typeface="Nunito"/>
                <a:ea typeface="Nunito"/>
                <a:cs typeface="Nunito"/>
                <a:sym typeface="Nunito"/>
              </a:rPr>
              <a:t>Table: Efficiency Comparison</a:t>
            </a:r>
            <a:endParaRPr sz="800">
              <a:solidFill>
                <a:schemeClr val="dk2"/>
              </a:solidFill>
              <a:latin typeface="Nunito"/>
              <a:ea typeface="Nunito"/>
              <a:cs typeface="Nunito"/>
              <a:sym typeface="Nunito"/>
            </a:endParaRPr>
          </a:p>
        </p:txBody>
      </p:sp>
      <p:pic>
        <p:nvPicPr>
          <p:cNvPr id="403" name="Google Shape;403;p31"/>
          <p:cNvPicPr preferRelativeResize="0"/>
          <p:nvPr/>
        </p:nvPicPr>
        <p:blipFill>
          <a:blip r:embed="rId3">
            <a:alphaModFix/>
          </a:blip>
          <a:stretch>
            <a:fillRect/>
          </a:stretch>
        </p:blipFill>
        <p:spPr>
          <a:xfrm>
            <a:off x="2259175" y="1259150"/>
            <a:ext cx="4468613" cy="1457325"/>
          </a:xfrm>
          <a:prstGeom prst="rect">
            <a:avLst/>
          </a:prstGeom>
          <a:noFill/>
          <a:ln>
            <a:noFill/>
          </a:ln>
        </p:spPr>
      </p:pic>
      <p:pic>
        <p:nvPicPr>
          <p:cNvPr id="404" name="Google Shape;404;p31"/>
          <p:cNvPicPr preferRelativeResize="0"/>
          <p:nvPr/>
        </p:nvPicPr>
        <p:blipFill>
          <a:blip r:embed="rId4">
            <a:alphaModFix/>
          </a:blip>
          <a:stretch>
            <a:fillRect/>
          </a:stretch>
        </p:blipFill>
        <p:spPr>
          <a:xfrm>
            <a:off x="1662113" y="3006125"/>
            <a:ext cx="5819775" cy="1638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ctrTitle"/>
          </p:nvPr>
        </p:nvSpPr>
        <p:spPr>
          <a:xfrm>
            <a:off x="716850" y="390473"/>
            <a:ext cx="4255500" cy="695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Agenda</a:t>
            </a:r>
            <a:endParaRPr/>
          </a:p>
        </p:txBody>
      </p:sp>
      <p:sp>
        <p:nvSpPr>
          <p:cNvPr id="284" name="Google Shape;284;p14"/>
          <p:cNvSpPr txBox="1"/>
          <p:nvPr>
            <p:ph idx="1" type="subTitle"/>
          </p:nvPr>
        </p:nvSpPr>
        <p:spPr>
          <a:xfrm>
            <a:off x="716850" y="1381725"/>
            <a:ext cx="4255500" cy="27081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a:t>Understanding the Problem Statement</a:t>
            </a:r>
            <a:endParaRPr/>
          </a:p>
          <a:p>
            <a:pPr indent="0" lvl="0" marL="457200" rtl="0" algn="l">
              <a:spcBef>
                <a:spcPts val="0"/>
              </a:spcBef>
              <a:spcAft>
                <a:spcPts val="0"/>
              </a:spcAft>
              <a:buNone/>
            </a:pPr>
            <a:r>
              <a:t/>
            </a:r>
            <a:endParaRPr/>
          </a:p>
          <a:p>
            <a:pPr indent="-330200" lvl="0" marL="457200" rtl="0" algn="l">
              <a:spcBef>
                <a:spcPts val="0"/>
              </a:spcBef>
              <a:spcAft>
                <a:spcPts val="0"/>
              </a:spcAft>
              <a:buSzPts val="1600"/>
              <a:buChar char="●"/>
            </a:pPr>
            <a:r>
              <a:rPr lang="en"/>
              <a:t>Various Algorithms </a:t>
            </a:r>
            <a:r>
              <a:rPr lang="en"/>
              <a:t>implemented</a:t>
            </a:r>
            <a:endParaRPr/>
          </a:p>
          <a:p>
            <a:pPr indent="0" lvl="0" marL="457200" rtl="0" algn="l">
              <a:spcBef>
                <a:spcPts val="0"/>
              </a:spcBef>
              <a:spcAft>
                <a:spcPts val="0"/>
              </a:spcAft>
              <a:buNone/>
            </a:pPr>
            <a:r>
              <a:t/>
            </a:r>
            <a:endParaRPr/>
          </a:p>
          <a:p>
            <a:pPr indent="-330200" lvl="0" marL="457200" rtl="0" algn="l">
              <a:spcBef>
                <a:spcPts val="0"/>
              </a:spcBef>
              <a:spcAft>
                <a:spcPts val="0"/>
              </a:spcAft>
              <a:buSzPts val="1600"/>
              <a:buChar char="●"/>
            </a:pPr>
            <a:r>
              <a:rPr lang="en"/>
              <a:t>Results &amp; Performance Evaluation</a:t>
            </a:r>
            <a:endParaRPr/>
          </a:p>
          <a:p>
            <a:pPr indent="0" lvl="0" marL="457200" rtl="0" algn="l">
              <a:spcBef>
                <a:spcPts val="0"/>
              </a:spcBef>
              <a:spcAft>
                <a:spcPts val="0"/>
              </a:spcAft>
              <a:buNone/>
            </a:pPr>
            <a:r>
              <a:t/>
            </a:r>
            <a:endParaRPr/>
          </a:p>
          <a:p>
            <a:pPr indent="-330200" lvl="0" marL="457200" rtl="0" algn="l">
              <a:spcBef>
                <a:spcPts val="0"/>
              </a:spcBef>
              <a:spcAft>
                <a:spcPts val="0"/>
              </a:spcAft>
              <a:buSzPts val="1600"/>
              <a:buChar char="●"/>
            </a:pPr>
            <a:r>
              <a:rPr lang="en"/>
              <a:t>Conclusion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32"/>
          <p:cNvSpPr txBox="1"/>
          <p:nvPr>
            <p:ph type="title"/>
          </p:nvPr>
        </p:nvSpPr>
        <p:spPr>
          <a:xfrm>
            <a:off x="1303800" y="733350"/>
            <a:ext cx="2580600" cy="69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a:t>
            </a:r>
            <a:endParaRPr/>
          </a:p>
        </p:txBody>
      </p:sp>
      <p:sp>
        <p:nvSpPr>
          <p:cNvPr id="410" name="Google Shape;410;p32"/>
          <p:cNvSpPr txBox="1"/>
          <p:nvPr>
            <p:ph idx="1" type="body"/>
          </p:nvPr>
        </p:nvSpPr>
        <p:spPr>
          <a:xfrm>
            <a:off x="1303800" y="1982950"/>
            <a:ext cx="70305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Bellman-Held-Karp, although serially less computationally </a:t>
            </a:r>
            <a:r>
              <a:rPr lang="en"/>
              <a:t>exhaustive</a:t>
            </a:r>
            <a:r>
              <a:rPr lang="en"/>
              <a:t> than brute-force, can not be parallelized efficiently.</a:t>
            </a:r>
            <a:endParaRPr/>
          </a:p>
          <a:p>
            <a:pPr indent="-311150" lvl="0" marL="457200" rtl="0" algn="l">
              <a:spcBef>
                <a:spcPts val="0"/>
              </a:spcBef>
              <a:spcAft>
                <a:spcPts val="0"/>
              </a:spcAft>
              <a:buSzPts val="1300"/>
              <a:buChar char="●"/>
            </a:pPr>
            <a:r>
              <a:rPr lang="en"/>
              <a:t>Scalability</a:t>
            </a:r>
            <a:r>
              <a:rPr lang="en"/>
              <a:t> is an issue with BHK and Brute-Force Algorithms.</a:t>
            </a:r>
            <a:endParaRPr/>
          </a:p>
          <a:p>
            <a:pPr indent="-311150" lvl="0" marL="457200" rtl="0" algn="l">
              <a:spcBef>
                <a:spcPts val="0"/>
              </a:spcBef>
              <a:spcAft>
                <a:spcPts val="0"/>
              </a:spcAft>
              <a:buSzPts val="1300"/>
              <a:buChar char="●"/>
            </a:pPr>
            <a:r>
              <a:rPr lang="en"/>
              <a:t>Genetic Algorithm is more efficient than BHK and less efficient than Brute-Force approach for lower scale inputs.</a:t>
            </a:r>
            <a:endParaRPr/>
          </a:p>
          <a:p>
            <a:pPr indent="-311150" lvl="0" marL="457200" rtl="0" algn="l">
              <a:spcBef>
                <a:spcPts val="0"/>
              </a:spcBef>
              <a:spcAft>
                <a:spcPts val="0"/>
              </a:spcAft>
              <a:buSzPts val="1300"/>
              <a:buChar char="●"/>
            </a:pPr>
            <a:r>
              <a:rPr lang="en"/>
              <a:t>Although Genetic Algorithm doesn’t provide exact solution, this solution is scalable and more efficient in higher scales. This approach can be adapted in large scale scenarios where </a:t>
            </a:r>
            <a:r>
              <a:rPr lang="en"/>
              <a:t>approximation</a:t>
            </a:r>
            <a:r>
              <a:rPr lang="en"/>
              <a:t> is accepted.</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33"/>
          <p:cNvSpPr txBox="1"/>
          <p:nvPr>
            <p:ph idx="4294967295" type="title"/>
          </p:nvPr>
        </p:nvSpPr>
        <p:spPr>
          <a:xfrm>
            <a:off x="3281700" y="2223600"/>
            <a:ext cx="2580600" cy="696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Fin.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1268075" y="25032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Understanding the Problem Statement</a:t>
            </a:r>
            <a:endParaRPr/>
          </a:p>
        </p:txBody>
      </p:sp>
      <p:sp>
        <p:nvSpPr>
          <p:cNvPr id="290" name="Google Shape;290;p15"/>
          <p:cNvSpPr txBox="1"/>
          <p:nvPr/>
        </p:nvSpPr>
        <p:spPr>
          <a:xfrm>
            <a:off x="741275" y="3598575"/>
            <a:ext cx="7557300" cy="12930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666666"/>
              </a:buClr>
              <a:buSzPts val="1200"/>
              <a:buFont typeface="Roboto"/>
              <a:buChar char="●"/>
            </a:pPr>
            <a:r>
              <a:rPr lang="en" sz="1200">
                <a:solidFill>
                  <a:srgbClr val="666666"/>
                </a:solidFill>
                <a:highlight>
                  <a:srgbClr val="FFFFFF"/>
                </a:highlight>
                <a:latin typeface="Roboto"/>
                <a:ea typeface="Roboto"/>
                <a:cs typeface="Roboto"/>
                <a:sym typeface="Roboto"/>
              </a:rPr>
              <a:t>C</a:t>
            </a:r>
            <a:r>
              <a:rPr lang="en" sz="1200">
                <a:solidFill>
                  <a:srgbClr val="666666"/>
                </a:solidFill>
                <a:highlight>
                  <a:srgbClr val="FFFFFF"/>
                </a:highlight>
                <a:latin typeface="Roboto"/>
                <a:ea typeface="Roboto"/>
                <a:cs typeface="Roboto"/>
                <a:sym typeface="Roboto"/>
              </a:rPr>
              <a:t>lassic optimization problem aiming to find the shortest route visiting each city exactly once before returning to the starting city, with the objective of minimizing total travel distance.</a:t>
            </a:r>
            <a:endParaRPr sz="1200">
              <a:solidFill>
                <a:srgbClr val="666666"/>
              </a:solidFill>
              <a:highlight>
                <a:srgbClr val="FFFFFF"/>
              </a:highlight>
              <a:latin typeface="Roboto"/>
              <a:ea typeface="Roboto"/>
              <a:cs typeface="Roboto"/>
              <a:sym typeface="Roboto"/>
            </a:endParaRPr>
          </a:p>
          <a:p>
            <a:pPr indent="-304800" lvl="0" marL="457200" rtl="0" algn="l">
              <a:spcBef>
                <a:spcPts val="0"/>
              </a:spcBef>
              <a:spcAft>
                <a:spcPts val="0"/>
              </a:spcAft>
              <a:buClr>
                <a:srgbClr val="666666"/>
              </a:buClr>
              <a:buSzPts val="1200"/>
              <a:buFont typeface="Roboto"/>
              <a:buChar char="●"/>
            </a:pPr>
            <a:r>
              <a:rPr lang="en" sz="1200">
                <a:solidFill>
                  <a:srgbClr val="666666"/>
                </a:solidFill>
                <a:highlight>
                  <a:srgbClr val="FFFFFF"/>
                </a:highlight>
                <a:latin typeface="Roboto"/>
                <a:ea typeface="Roboto"/>
                <a:cs typeface="Roboto"/>
                <a:sym typeface="Roboto"/>
              </a:rPr>
              <a:t>Classified as an NP-hard problem, meaning there is no known polynomial-time algorithm to solve it optimally for all instances.</a:t>
            </a:r>
            <a:endParaRPr sz="1200">
              <a:solidFill>
                <a:srgbClr val="666666"/>
              </a:solidFill>
              <a:highlight>
                <a:srgbClr val="FFFFFF"/>
              </a:highlight>
              <a:latin typeface="Roboto"/>
              <a:ea typeface="Roboto"/>
              <a:cs typeface="Roboto"/>
              <a:sym typeface="Roboto"/>
            </a:endParaRPr>
          </a:p>
          <a:p>
            <a:pPr indent="-304800" lvl="0" marL="457200" rtl="0" algn="l">
              <a:spcBef>
                <a:spcPts val="0"/>
              </a:spcBef>
              <a:spcAft>
                <a:spcPts val="0"/>
              </a:spcAft>
              <a:buClr>
                <a:srgbClr val="666666"/>
              </a:buClr>
              <a:buSzPts val="1200"/>
              <a:buFont typeface="Roboto"/>
              <a:buChar char="●"/>
            </a:pPr>
            <a:r>
              <a:rPr lang="en" sz="1200">
                <a:solidFill>
                  <a:srgbClr val="666666"/>
                </a:solidFill>
                <a:highlight>
                  <a:srgbClr val="FFFFFF"/>
                </a:highlight>
                <a:latin typeface="Roboto"/>
                <a:ea typeface="Roboto"/>
                <a:cs typeface="Roboto"/>
                <a:sym typeface="Roboto"/>
              </a:rPr>
              <a:t>Being able to solve TSP for large values of N in feasible time would have major implications for multiple fields.</a:t>
            </a:r>
            <a:endParaRPr sz="1200">
              <a:solidFill>
                <a:srgbClr val="666666"/>
              </a:solidFill>
              <a:highlight>
                <a:srgbClr val="FFFFFF"/>
              </a:highlight>
              <a:latin typeface="Roboto"/>
              <a:ea typeface="Roboto"/>
              <a:cs typeface="Roboto"/>
              <a:sym typeface="Roboto"/>
            </a:endParaRPr>
          </a:p>
        </p:txBody>
      </p:sp>
      <p:pic>
        <p:nvPicPr>
          <p:cNvPr id="291" name="Google Shape;291;p15"/>
          <p:cNvPicPr preferRelativeResize="0"/>
          <p:nvPr/>
        </p:nvPicPr>
        <p:blipFill rotWithShape="1">
          <a:blip r:embed="rId3">
            <a:alphaModFix/>
          </a:blip>
          <a:srcRect b="10193" l="0" r="6393" t="0"/>
          <a:stretch/>
        </p:blipFill>
        <p:spPr>
          <a:xfrm>
            <a:off x="1482400" y="1115725"/>
            <a:ext cx="2598523" cy="1969648"/>
          </a:xfrm>
          <a:prstGeom prst="rect">
            <a:avLst/>
          </a:prstGeom>
          <a:noFill/>
          <a:ln>
            <a:noFill/>
          </a:ln>
        </p:spPr>
      </p:pic>
      <p:pic>
        <p:nvPicPr>
          <p:cNvPr id="292" name="Google Shape;292;p15"/>
          <p:cNvPicPr preferRelativeResize="0"/>
          <p:nvPr/>
        </p:nvPicPr>
        <p:blipFill>
          <a:blip r:embed="rId4">
            <a:alphaModFix/>
          </a:blip>
          <a:stretch>
            <a:fillRect/>
          </a:stretch>
        </p:blipFill>
        <p:spPr>
          <a:xfrm>
            <a:off x="4536275" y="1426963"/>
            <a:ext cx="3367676" cy="14721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a:t>
            </a:r>
            <a:endParaRPr/>
          </a:p>
        </p:txBody>
      </p:sp>
      <p:pic>
        <p:nvPicPr>
          <p:cNvPr id="298" name="Google Shape;298;p16"/>
          <p:cNvPicPr preferRelativeResize="0"/>
          <p:nvPr/>
        </p:nvPicPr>
        <p:blipFill>
          <a:blip r:embed="rId3">
            <a:alphaModFix/>
          </a:blip>
          <a:stretch>
            <a:fillRect/>
          </a:stretch>
        </p:blipFill>
        <p:spPr>
          <a:xfrm>
            <a:off x="3143250" y="1149400"/>
            <a:ext cx="2857500" cy="2143125"/>
          </a:xfrm>
          <a:prstGeom prst="rect">
            <a:avLst/>
          </a:prstGeom>
          <a:noFill/>
          <a:ln>
            <a:noFill/>
          </a:ln>
        </p:spPr>
      </p:pic>
      <p:sp>
        <p:nvSpPr>
          <p:cNvPr id="299" name="Google Shape;299;p16"/>
          <p:cNvSpPr txBox="1"/>
          <p:nvPr/>
        </p:nvSpPr>
        <p:spPr>
          <a:xfrm>
            <a:off x="1040400" y="3614600"/>
            <a:ext cx="75573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666666"/>
                </a:solidFill>
                <a:highlight>
                  <a:srgbClr val="FFFFFF"/>
                </a:highlight>
                <a:latin typeface="Roboto"/>
                <a:ea typeface="Roboto"/>
                <a:cs typeface="Roboto"/>
                <a:sym typeface="Roboto"/>
              </a:rPr>
              <a:t>Assuming starting city is 1,</a:t>
            </a:r>
            <a:endParaRPr sz="1200">
              <a:solidFill>
                <a:srgbClr val="666666"/>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666666"/>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666666"/>
                </a:solidFill>
                <a:highlight>
                  <a:srgbClr val="FFFFFF"/>
                </a:highlight>
                <a:latin typeface="Roboto"/>
                <a:ea typeface="Roboto"/>
                <a:cs typeface="Roboto"/>
                <a:sym typeface="Roboto"/>
              </a:rPr>
              <a:t>Various paths possible: 1 - 2 - 3 - 4 - 1,	1 - 2 - 4 - 3- 1, etc.</a:t>
            </a:r>
            <a:endParaRPr sz="1200">
              <a:solidFill>
                <a:srgbClr val="666666"/>
              </a:solidFill>
              <a:highlight>
                <a:srgbClr val="FFFFFF"/>
              </a:highlight>
              <a:latin typeface="Roboto"/>
              <a:ea typeface="Roboto"/>
              <a:cs typeface="Roboto"/>
              <a:sym typeface="Roboto"/>
            </a:endParaRPr>
          </a:p>
          <a:p>
            <a:pPr indent="0" lvl="0" marL="914400" rtl="0" algn="l">
              <a:spcBef>
                <a:spcPts val="0"/>
              </a:spcBef>
              <a:spcAft>
                <a:spcPts val="0"/>
              </a:spcAft>
              <a:buNone/>
            </a:pPr>
            <a:r>
              <a:t/>
            </a:r>
            <a:endParaRPr sz="1200">
              <a:solidFill>
                <a:srgbClr val="666666"/>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666666"/>
                </a:solidFill>
                <a:highlight>
                  <a:srgbClr val="FFFFFF"/>
                </a:highlight>
                <a:latin typeface="Roboto"/>
                <a:ea typeface="Roboto"/>
                <a:cs typeface="Roboto"/>
                <a:sym typeface="Roboto"/>
              </a:rPr>
              <a:t>Optimal path: 1 - 2 - 4 - 3 - 1, Cost = 10 + 25 + 30 + 15 = 80</a:t>
            </a:r>
            <a:endParaRPr sz="1200">
              <a:solidFill>
                <a:srgbClr val="666666"/>
              </a:solidFill>
              <a:highlight>
                <a:srgbClr val="FFFFFF"/>
              </a:highlight>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17"/>
          <p:cNvSpPr txBox="1"/>
          <p:nvPr>
            <p:ph type="title"/>
          </p:nvPr>
        </p:nvSpPr>
        <p:spPr>
          <a:xfrm>
            <a:off x="1056750" y="625375"/>
            <a:ext cx="7030500" cy="67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Various algorithms implemented </a:t>
            </a:r>
            <a:endParaRPr/>
          </a:p>
        </p:txBody>
      </p:sp>
      <p:sp>
        <p:nvSpPr>
          <p:cNvPr id="305" name="Google Shape;305;p17"/>
          <p:cNvSpPr txBox="1"/>
          <p:nvPr>
            <p:ph idx="2" type="body"/>
          </p:nvPr>
        </p:nvSpPr>
        <p:spPr>
          <a:xfrm>
            <a:off x="751350" y="1506350"/>
            <a:ext cx="6553200" cy="2541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Brute-Force (OMP)</a:t>
            </a:r>
            <a:endParaRPr sz="1800"/>
          </a:p>
          <a:p>
            <a:pPr indent="-342900" lvl="0" marL="457200" rtl="0" algn="l">
              <a:spcBef>
                <a:spcPts val="0"/>
              </a:spcBef>
              <a:spcAft>
                <a:spcPts val="0"/>
              </a:spcAft>
              <a:buSzPts val="1800"/>
              <a:buChar char="●"/>
            </a:pPr>
            <a:r>
              <a:rPr lang="en" sz="1800"/>
              <a:t>Bellman-Held-Karp Algorithm</a:t>
            </a:r>
            <a:endParaRPr sz="1800"/>
          </a:p>
          <a:p>
            <a:pPr indent="-342900" lvl="0" marL="457200" rtl="0" algn="l">
              <a:spcBef>
                <a:spcPts val="0"/>
              </a:spcBef>
              <a:spcAft>
                <a:spcPts val="0"/>
              </a:spcAft>
              <a:buSzPts val="1800"/>
              <a:buChar char="●"/>
            </a:pPr>
            <a:r>
              <a:rPr lang="en" sz="1800"/>
              <a:t>CUDA-based Genetic Algorithm</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Brute-Force Approach (Serial)</a:t>
            </a:r>
            <a:endParaRPr/>
          </a:p>
        </p:txBody>
      </p:sp>
      <p:sp>
        <p:nvSpPr>
          <p:cNvPr id="311" name="Google Shape;311;p18"/>
          <p:cNvSpPr txBox="1"/>
          <p:nvPr>
            <p:ph idx="1" type="body"/>
          </p:nvPr>
        </p:nvSpPr>
        <p:spPr>
          <a:xfrm>
            <a:off x="1303800" y="1990050"/>
            <a:ext cx="69429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Trivial to implement.</a:t>
            </a:r>
            <a:endParaRPr/>
          </a:p>
          <a:p>
            <a:pPr indent="-311150" lvl="0" marL="457200" rtl="0" algn="l">
              <a:spcBef>
                <a:spcPts val="0"/>
              </a:spcBef>
              <a:spcAft>
                <a:spcPts val="0"/>
              </a:spcAft>
              <a:buSzPts val="1300"/>
              <a:buChar char="●"/>
            </a:pPr>
            <a:r>
              <a:rPr lang="en"/>
              <a:t>With the first and last city in the path fixed with the starting point, try all </a:t>
            </a:r>
            <a:r>
              <a:rPr lang="en"/>
              <a:t>possible</a:t>
            </a:r>
            <a:r>
              <a:rPr lang="en"/>
              <a:t> permutations for the </a:t>
            </a:r>
            <a:r>
              <a:rPr lang="en"/>
              <a:t>remaining</a:t>
            </a:r>
            <a:r>
              <a:rPr lang="en"/>
              <a:t> cities to visit.</a:t>
            </a:r>
            <a:endParaRPr/>
          </a:p>
          <a:p>
            <a:pPr indent="-311150" lvl="0" marL="457200" rtl="0" algn="l">
              <a:spcBef>
                <a:spcPts val="0"/>
              </a:spcBef>
              <a:spcAft>
                <a:spcPts val="0"/>
              </a:spcAft>
              <a:buSzPts val="1300"/>
              <a:buChar char="●"/>
            </a:pPr>
            <a:r>
              <a:rPr lang="en"/>
              <a:t>Compute the cost for each path generated. Retain the path with lowest cost.</a:t>
            </a:r>
            <a:endParaRPr/>
          </a:p>
          <a:p>
            <a:pPr indent="-311150" lvl="0" marL="457200" rtl="0" algn="l">
              <a:spcBef>
                <a:spcPts val="0"/>
              </a:spcBef>
              <a:spcAft>
                <a:spcPts val="0"/>
              </a:spcAft>
              <a:buSzPts val="1300"/>
              <a:buChar char="●"/>
            </a:pPr>
            <a:r>
              <a:rPr lang="en"/>
              <a:t>Computationally expensive – (n-1)! permutations possible.</a:t>
            </a:r>
            <a:endParaRPr/>
          </a:p>
          <a:p>
            <a:pPr indent="-311150" lvl="0" marL="457200" rtl="0" algn="l">
              <a:spcBef>
                <a:spcPts val="0"/>
              </a:spcBef>
              <a:spcAft>
                <a:spcPts val="0"/>
              </a:spcAft>
              <a:buSzPts val="1300"/>
              <a:buChar char="●"/>
            </a:pPr>
            <a:r>
              <a:rPr lang="en"/>
              <a:t>Not feasible for non-trivial values of N.</a:t>
            </a:r>
            <a:endParaRPr/>
          </a:p>
          <a:p>
            <a:pPr indent="-311150" lvl="0" marL="457200" rtl="0" algn="l">
              <a:spcBef>
                <a:spcPts val="0"/>
              </a:spcBef>
              <a:spcAft>
                <a:spcPts val="0"/>
              </a:spcAft>
              <a:buSzPts val="1300"/>
              <a:buChar char="●"/>
            </a:pPr>
            <a:r>
              <a:rPr lang="en"/>
              <a:t>Execution time is 1700 seconds for N=15, and increases steeply with increase in 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Brute-Force Approach (Parallel)</a:t>
            </a:r>
            <a:endParaRPr/>
          </a:p>
        </p:txBody>
      </p:sp>
      <p:sp>
        <p:nvSpPr>
          <p:cNvPr id="317" name="Google Shape;317;p19"/>
          <p:cNvSpPr txBox="1"/>
          <p:nvPr>
            <p:ph idx="1" type="body"/>
          </p:nvPr>
        </p:nvSpPr>
        <p:spPr>
          <a:xfrm>
            <a:off x="1187700" y="1543575"/>
            <a:ext cx="6630300" cy="28944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SzPct val="100000"/>
              <a:buChar char="●"/>
            </a:pPr>
            <a:r>
              <a:rPr lang="en"/>
              <a:t>Attempted to parallelize with OMP.</a:t>
            </a:r>
            <a:endParaRPr/>
          </a:p>
          <a:p>
            <a:pPr indent="-304958" lvl="0" marL="457200" rtl="0" algn="l">
              <a:spcBef>
                <a:spcPts val="0"/>
              </a:spcBef>
              <a:spcAft>
                <a:spcPts val="0"/>
              </a:spcAft>
              <a:buSzPct val="100000"/>
              <a:buChar char="●"/>
            </a:pPr>
            <a:r>
              <a:rPr lang="en"/>
              <a:t>When generating permutations for N - 1 cities, one starts by fixing the leftmost value in permutation, only changing it after they have gone through all </a:t>
            </a:r>
            <a:r>
              <a:rPr lang="en"/>
              <a:t>possible</a:t>
            </a:r>
            <a:r>
              <a:rPr lang="en"/>
              <a:t> permutations with that fixture.</a:t>
            </a:r>
            <a:endParaRPr/>
          </a:p>
          <a:p>
            <a:pPr indent="0" lvl="0" marL="457200" rtl="0" algn="l">
              <a:spcBef>
                <a:spcPts val="1200"/>
              </a:spcBef>
              <a:spcAft>
                <a:spcPts val="0"/>
              </a:spcAft>
              <a:buNone/>
            </a:pPr>
            <a:r>
              <a:rPr lang="en"/>
              <a:t>E.g.: N = 4, START = 0</a:t>
            </a:r>
            <a:endParaRPr/>
          </a:p>
          <a:p>
            <a:pPr indent="0" lvl="0" marL="457200" rtl="0" algn="l">
              <a:spcBef>
                <a:spcPts val="1200"/>
              </a:spcBef>
              <a:spcAft>
                <a:spcPts val="0"/>
              </a:spcAft>
              <a:buNone/>
            </a:pPr>
            <a:r>
              <a:rPr lang="en"/>
              <a:t>Initial Path: 0 _ _ _ 0</a:t>
            </a:r>
            <a:endParaRPr/>
          </a:p>
          <a:p>
            <a:pPr indent="0" lvl="0" marL="457200" rtl="0" algn="l">
              <a:spcBef>
                <a:spcPts val="1200"/>
              </a:spcBef>
              <a:spcAft>
                <a:spcPts val="0"/>
              </a:spcAft>
              <a:buNone/>
            </a:pPr>
            <a:r>
              <a:rPr lang="en"/>
              <a:t>Paths possible fixing </a:t>
            </a:r>
            <a:r>
              <a:rPr b="1" lang="en">
                <a:solidFill>
                  <a:srgbClr val="FF0000"/>
                </a:solidFill>
              </a:rPr>
              <a:t>1</a:t>
            </a:r>
            <a:r>
              <a:rPr lang="en"/>
              <a:t> in first blank: &lt;0, </a:t>
            </a:r>
            <a:r>
              <a:rPr b="1" lang="en">
                <a:solidFill>
                  <a:srgbClr val="FF0000"/>
                </a:solidFill>
              </a:rPr>
              <a:t>1</a:t>
            </a:r>
            <a:r>
              <a:rPr lang="en"/>
              <a:t>, 2, 3, 0&gt;, &lt;0, </a:t>
            </a:r>
            <a:r>
              <a:rPr b="1" lang="en">
                <a:solidFill>
                  <a:srgbClr val="FF0000"/>
                </a:solidFill>
              </a:rPr>
              <a:t>1</a:t>
            </a:r>
            <a:r>
              <a:rPr lang="en"/>
              <a:t>, 3, 2, 0&gt;</a:t>
            </a:r>
            <a:endParaRPr/>
          </a:p>
          <a:p>
            <a:pPr indent="0" lvl="0" marL="457200" rtl="0" algn="l">
              <a:spcBef>
                <a:spcPts val="1200"/>
              </a:spcBef>
              <a:spcAft>
                <a:spcPts val="0"/>
              </a:spcAft>
              <a:buNone/>
            </a:pPr>
            <a:r>
              <a:rPr lang="en"/>
              <a:t>Paths possible fixing </a:t>
            </a:r>
            <a:r>
              <a:rPr b="1" lang="en">
                <a:solidFill>
                  <a:srgbClr val="FF0000"/>
                </a:solidFill>
              </a:rPr>
              <a:t>2</a:t>
            </a:r>
            <a:r>
              <a:rPr lang="en"/>
              <a:t> in first blank: &lt;0, </a:t>
            </a:r>
            <a:r>
              <a:rPr b="1" lang="en">
                <a:solidFill>
                  <a:srgbClr val="FF0000"/>
                </a:solidFill>
              </a:rPr>
              <a:t>2</a:t>
            </a:r>
            <a:r>
              <a:rPr lang="en"/>
              <a:t>, 1, 3, 0&gt;, &lt;0, </a:t>
            </a:r>
            <a:r>
              <a:rPr b="1" lang="en">
                <a:solidFill>
                  <a:srgbClr val="FF0000"/>
                </a:solidFill>
              </a:rPr>
              <a:t>2</a:t>
            </a:r>
            <a:r>
              <a:rPr lang="en"/>
              <a:t>, 3, 1, 0&gt;</a:t>
            </a:r>
            <a:endParaRPr/>
          </a:p>
          <a:p>
            <a:pPr indent="0" lvl="0" marL="457200" rtl="0" algn="l">
              <a:spcBef>
                <a:spcPts val="1200"/>
              </a:spcBef>
              <a:spcAft>
                <a:spcPts val="0"/>
              </a:spcAft>
              <a:buNone/>
            </a:pPr>
            <a:r>
              <a:rPr lang="en"/>
              <a:t>Paths possible fixing </a:t>
            </a:r>
            <a:r>
              <a:rPr b="1" lang="en">
                <a:solidFill>
                  <a:srgbClr val="FF0000"/>
                </a:solidFill>
              </a:rPr>
              <a:t>3</a:t>
            </a:r>
            <a:r>
              <a:rPr lang="en"/>
              <a:t> in first blank: &lt;0, </a:t>
            </a:r>
            <a:r>
              <a:rPr b="1" lang="en">
                <a:solidFill>
                  <a:srgbClr val="FF0000"/>
                </a:solidFill>
              </a:rPr>
              <a:t>3</a:t>
            </a:r>
            <a:r>
              <a:rPr lang="en"/>
              <a:t>, 1, 2, 0&gt;, &lt;0, </a:t>
            </a:r>
            <a:r>
              <a:rPr b="1" lang="en">
                <a:solidFill>
                  <a:srgbClr val="FF0000"/>
                </a:solidFill>
              </a:rPr>
              <a:t>3</a:t>
            </a:r>
            <a:r>
              <a:rPr lang="en"/>
              <a:t>, 2, 1, 0&gt;</a:t>
            </a:r>
            <a:endParaRPr/>
          </a:p>
          <a:p>
            <a:pPr indent="-304958" lvl="0" marL="457200" rtl="0" algn="l">
              <a:spcBef>
                <a:spcPts val="1200"/>
              </a:spcBef>
              <a:spcAft>
                <a:spcPts val="0"/>
              </a:spcAft>
              <a:buSzPct val="100000"/>
              <a:buChar char="●"/>
            </a:pPr>
            <a:r>
              <a:rPr lang="en"/>
              <a:t>There are N-1 instances for selecting the 1st city to visit.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Brute-Force Approach (Parallel)</a:t>
            </a:r>
            <a:endParaRPr/>
          </a:p>
        </p:txBody>
      </p:sp>
      <p:sp>
        <p:nvSpPr>
          <p:cNvPr id="323" name="Google Shape;323;p20"/>
          <p:cNvSpPr txBox="1"/>
          <p:nvPr>
            <p:ph idx="1" type="body"/>
          </p:nvPr>
        </p:nvSpPr>
        <p:spPr>
          <a:xfrm>
            <a:off x="1303800" y="1990050"/>
            <a:ext cx="6630300" cy="28944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We can exploit this idea for easy parallelization.</a:t>
            </a:r>
            <a:endParaRPr/>
          </a:p>
          <a:p>
            <a:pPr indent="-311150" lvl="0" marL="457200" rtl="0" algn="l">
              <a:spcBef>
                <a:spcPts val="0"/>
              </a:spcBef>
              <a:spcAft>
                <a:spcPts val="0"/>
              </a:spcAft>
              <a:buSzPts val="1300"/>
              <a:buChar char="●"/>
            </a:pPr>
            <a:r>
              <a:rPr lang="en"/>
              <a:t>Have a loop for N-1 iterations, where each iteration deals with a unique 1st city between 0 and N-1 (starting city excluded).</a:t>
            </a:r>
            <a:endParaRPr/>
          </a:p>
          <a:p>
            <a:pPr indent="-311150" lvl="0" marL="457200" rtl="0" algn="l">
              <a:spcBef>
                <a:spcPts val="0"/>
              </a:spcBef>
              <a:spcAft>
                <a:spcPts val="0"/>
              </a:spcAft>
              <a:buSzPts val="1300"/>
              <a:buChar char="●"/>
            </a:pPr>
            <a:r>
              <a:rPr lang="en"/>
              <a:t>Can parallelize this for loop.</a:t>
            </a:r>
            <a:endParaRPr/>
          </a:p>
          <a:p>
            <a:pPr indent="-311150" lvl="0" marL="457200" rtl="0" algn="l">
              <a:spcBef>
                <a:spcPts val="0"/>
              </a:spcBef>
              <a:spcAft>
                <a:spcPts val="0"/>
              </a:spcAft>
              <a:buSzPts val="1300"/>
              <a:buChar char="●"/>
            </a:pPr>
            <a:r>
              <a:rPr lang="en"/>
              <a:t>Makes sense to have upto N-1 threads.</a:t>
            </a:r>
            <a:endParaRPr/>
          </a:p>
          <a:p>
            <a:pPr indent="-311150" lvl="0" marL="457200" rtl="0" algn="l">
              <a:spcBef>
                <a:spcPts val="0"/>
              </a:spcBef>
              <a:spcAft>
                <a:spcPts val="0"/>
              </a:spcAft>
              <a:buSzPts val="1300"/>
              <a:buChar char="●"/>
            </a:pPr>
            <a:r>
              <a:rPr lang="en"/>
              <a:t>Noticeable improvement </a:t>
            </a:r>
            <a:r>
              <a:rPr b="1" lang="en"/>
              <a:t>BUT </a:t>
            </a:r>
            <a:r>
              <a:rPr lang="en"/>
              <a:t>limit </a:t>
            </a:r>
            <a:r>
              <a:rPr lang="en"/>
              <a:t>of number of iterations limits scalability.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1"/>
          <p:cNvSpPr txBox="1"/>
          <p:nvPr>
            <p:ph type="title"/>
          </p:nvPr>
        </p:nvSpPr>
        <p:spPr>
          <a:xfrm>
            <a:off x="1303800" y="562850"/>
            <a:ext cx="6750600" cy="696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Brute-Force Approach - Execution Results</a:t>
            </a:r>
            <a:endParaRPr/>
          </a:p>
        </p:txBody>
      </p:sp>
      <p:pic>
        <p:nvPicPr>
          <p:cNvPr id="329" name="Google Shape;329;p21"/>
          <p:cNvPicPr preferRelativeResize="0"/>
          <p:nvPr/>
        </p:nvPicPr>
        <p:blipFill>
          <a:blip r:embed="rId3">
            <a:alphaModFix/>
          </a:blip>
          <a:stretch>
            <a:fillRect/>
          </a:stretch>
        </p:blipFill>
        <p:spPr>
          <a:xfrm>
            <a:off x="3403088" y="1209975"/>
            <a:ext cx="2295525" cy="1628775"/>
          </a:xfrm>
          <a:prstGeom prst="rect">
            <a:avLst/>
          </a:prstGeom>
          <a:noFill/>
          <a:ln>
            <a:noFill/>
          </a:ln>
        </p:spPr>
      </p:pic>
      <p:pic>
        <p:nvPicPr>
          <p:cNvPr id="330" name="Google Shape;330;p21"/>
          <p:cNvPicPr preferRelativeResize="0"/>
          <p:nvPr/>
        </p:nvPicPr>
        <p:blipFill>
          <a:blip r:embed="rId4">
            <a:alphaModFix/>
          </a:blip>
          <a:stretch>
            <a:fillRect/>
          </a:stretch>
        </p:blipFill>
        <p:spPr>
          <a:xfrm>
            <a:off x="1798800" y="3270275"/>
            <a:ext cx="5629275" cy="1466850"/>
          </a:xfrm>
          <a:prstGeom prst="rect">
            <a:avLst/>
          </a:prstGeom>
          <a:noFill/>
          <a:ln>
            <a:noFill/>
          </a:ln>
        </p:spPr>
      </p:pic>
      <p:sp>
        <p:nvSpPr>
          <p:cNvPr id="331" name="Google Shape;331;p21"/>
          <p:cNvSpPr txBox="1"/>
          <p:nvPr/>
        </p:nvSpPr>
        <p:spPr>
          <a:xfrm>
            <a:off x="3984488" y="2774650"/>
            <a:ext cx="1257900" cy="2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2"/>
                </a:solidFill>
                <a:latin typeface="Nunito"/>
                <a:ea typeface="Nunito"/>
                <a:cs typeface="Nunito"/>
                <a:sym typeface="Nunito"/>
              </a:rPr>
              <a:t>Table: Serial Execution</a:t>
            </a:r>
            <a:endParaRPr sz="800">
              <a:solidFill>
                <a:schemeClr val="dk2"/>
              </a:solidFill>
              <a:latin typeface="Nunito"/>
              <a:ea typeface="Nunito"/>
              <a:cs typeface="Nunito"/>
              <a:sym typeface="Nunito"/>
            </a:endParaRPr>
          </a:p>
        </p:txBody>
      </p:sp>
      <p:sp>
        <p:nvSpPr>
          <p:cNvPr id="332" name="Google Shape;332;p21"/>
          <p:cNvSpPr txBox="1"/>
          <p:nvPr/>
        </p:nvSpPr>
        <p:spPr>
          <a:xfrm>
            <a:off x="3880400" y="4737125"/>
            <a:ext cx="1466100" cy="28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2"/>
                </a:solidFill>
                <a:latin typeface="Nunito"/>
                <a:ea typeface="Nunito"/>
                <a:cs typeface="Nunito"/>
                <a:sym typeface="Nunito"/>
              </a:rPr>
              <a:t>Table: Parallel Execution</a:t>
            </a:r>
            <a:endParaRPr sz="800">
              <a:solidFill>
                <a:schemeClr val="dk2"/>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